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0" r:id="rId1"/>
  </p:sldMasterIdLst>
  <p:notesMasterIdLst>
    <p:notesMasterId r:id="rId35"/>
  </p:notesMasterIdLst>
  <p:handoutMasterIdLst>
    <p:handoutMasterId r:id="rId36"/>
  </p:handoutMasterIdLst>
  <p:sldIdLst>
    <p:sldId id="256" r:id="rId2"/>
    <p:sldId id="257" r:id="rId3"/>
    <p:sldId id="277" r:id="rId4"/>
    <p:sldId id="258" r:id="rId5"/>
    <p:sldId id="259" r:id="rId6"/>
    <p:sldId id="264" r:id="rId7"/>
    <p:sldId id="260" r:id="rId8"/>
    <p:sldId id="261" r:id="rId9"/>
    <p:sldId id="262" r:id="rId10"/>
    <p:sldId id="265" r:id="rId11"/>
    <p:sldId id="263" r:id="rId12"/>
    <p:sldId id="266" r:id="rId13"/>
    <p:sldId id="279" r:id="rId14"/>
    <p:sldId id="280" r:id="rId15"/>
    <p:sldId id="282" r:id="rId16"/>
    <p:sldId id="281" r:id="rId17"/>
    <p:sldId id="283" r:id="rId18"/>
    <p:sldId id="288" r:id="rId19"/>
    <p:sldId id="285" r:id="rId20"/>
    <p:sldId id="273" r:id="rId21"/>
    <p:sldId id="284" r:id="rId22"/>
    <p:sldId id="286" r:id="rId23"/>
    <p:sldId id="272" r:id="rId24"/>
    <p:sldId id="274" r:id="rId25"/>
    <p:sldId id="275" r:id="rId26"/>
    <p:sldId id="278" r:id="rId27"/>
    <p:sldId id="287" r:id="rId28"/>
    <p:sldId id="267" r:id="rId29"/>
    <p:sldId id="268" r:id="rId30"/>
    <p:sldId id="269" r:id="rId31"/>
    <p:sldId id="270" r:id="rId32"/>
    <p:sldId id="271" r:id="rId33"/>
    <p:sldId id="27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FCC09EF9-E8F4-4A6D-85D2-8B78FD7962F3}"/>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a:extLst>
              <a:ext uri="{FF2B5EF4-FFF2-40B4-BE49-F238E27FC236}">
                <a16:creationId xmlns:a16="http://schemas.microsoft.com/office/drawing/2014/main" id="{3270C207-99AF-4C86-BF70-0CB32977DA07}"/>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כותרת תחתונה 3">
            <a:extLst>
              <a:ext uri="{FF2B5EF4-FFF2-40B4-BE49-F238E27FC236}">
                <a16:creationId xmlns:a16="http://schemas.microsoft.com/office/drawing/2014/main" id="{81A970F2-1AD4-47C1-80EC-5C6D388A0833}"/>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FCF4C52E-BA0C-465A-9CB9-4BA9683DBDA9}"/>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EC3C2438-3E00-4007-8945-B029917C06F2}" type="slidenum">
              <a:rPr lang="he-IL" smtClean="0"/>
              <a:t>‹#›</a:t>
            </a:fld>
            <a:endParaRPr lang="he-IL"/>
          </a:p>
        </p:txBody>
      </p:sp>
    </p:spTree>
    <p:extLst>
      <p:ext uri="{BB962C8B-B14F-4D97-AF65-F5344CB8AC3E}">
        <p14:creationId xmlns:p14="http://schemas.microsoft.com/office/powerpoint/2010/main" val="341416133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DABED4-97AD-415F-9B04-EB2917AECD86}" type="slidenum">
              <a:rPr lang="he-IL" smtClean="0"/>
              <a:t>‹#›</a:t>
            </a:fld>
            <a:endParaRPr lang="he-IL"/>
          </a:p>
        </p:txBody>
      </p:sp>
    </p:spTree>
    <p:extLst>
      <p:ext uri="{BB962C8B-B14F-4D97-AF65-F5344CB8AC3E}">
        <p14:creationId xmlns:p14="http://schemas.microsoft.com/office/powerpoint/2010/main" val="813486100"/>
      </p:ext>
    </p:extLst>
  </p:cSld>
  <p:clrMap bg1="lt1" tx1="dk1" bg2="lt2" tx2="dk2" accent1="accent1" accent2="accent2" accent3="accent3" accent4="accent4" accent5="accent5" accent6="accent6" hlink="hlink" folHlink="folHlink"/>
  <p:hf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a:xfrm>
            <a:off x="2416500" y="329307"/>
            <a:ext cx="4973915" cy="309201"/>
          </a:xfrm>
        </p:spPr>
        <p:txBody>
          <a:bodyPr/>
          <a:lstStyle/>
          <a:p>
            <a:endParaRPr lang="he-IL"/>
          </a:p>
        </p:txBody>
      </p:sp>
      <p:sp>
        <p:nvSpPr>
          <p:cNvPr id="6" name="Slide Number Placeholder 5"/>
          <p:cNvSpPr>
            <a:spLocks noGrp="1"/>
          </p:cNvSpPr>
          <p:nvPr>
            <p:ph type="sldNum" sz="quarter" idx="12"/>
          </p:nvPr>
        </p:nvSpPr>
        <p:spPr>
          <a:xfrm>
            <a:off x="1437664" y="798973"/>
            <a:ext cx="811019" cy="503578"/>
          </a:xfrm>
        </p:spPr>
        <p:txBody>
          <a:bodyPr/>
          <a:lstStyle/>
          <a:p>
            <a:fld id="{84A7CE3D-0BCB-4AB5-B042-38F7C5D4AB3C}" type="slidenum">
              <a:rPr lang="he-IL" smtClean="0"/>
              <a:t>‹#›</a:t>
            </a:fld>
            <a:endParaRPr lang="he-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579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95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508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48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08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145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בס"ד</a:t>
            </a:r>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A7CE3D-0BCB-4AB5-B042-38F7C5D4AB3C}" type="slidenum">
              <a:rPr lang="he-IL" smtClean="0"/>
              <a:t>‹#›</a:t>
            </a:fld>
            <a:endParaRPr lang="he-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902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בס"ד</a:t>
            </a:r>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A7CE3D-0BCB-4AB5-B042-38F7C5D4AB3C}" type="slidenum">
              <a:rPr lang="he-IL" smtClean="0"/>
              <a:t>‹#›</a:t>
            </a:fld>
            <a:endParaRPr lang="he-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396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בס"ד</a:t>
            </a:r>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A7CE3D-0BCB-4AB5-B042-38F7C5D4AB3C}" type="slidenum">
              <a:rPr lang="he-IL" smtClean="0"/>
              <a:t>‹#›</a:t>
            </a:fld>
            <a:endParaRPr lang="he-IL"/>
          </a:p>
        </p:txBody>
      </p:sp>
    </p:spTree>
    <p:extLst>
      <p:ext uri="{BB962C8B-B14F-4D97-AF65-F5344CB8AC3E}">
        <p14:creationId xmlns:p14="http://schemas.microsoft.com/office/powerpoint/2010/main" val="42453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213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he-IL"/>
              <a:t>בס"ד</a:t>
            </a:r>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46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he-IL"/>
              <a:t>בס"ד</a:t>
            </a: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A7CE3D-0BCB-4AB5-B042-38F7C5D4AB3C}" type="slidenum">
              <a:rPr lang="he-IL" smtClean="0"/>
              <a:t>‹#›</a:t>
            </a:fld>
            <a:endParaRPr lang="he-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9491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bhori/Software-Enginee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9DD9D5-9AD2-4C15-A308-3A20E3833759}"/>
              </a:ext>
            </a:extLst>
          </p:cNvPr>
          <p:cNvSpPr>
            <a:spLocks noGrp="1"/>
          </p:cNvSpPr>
          <p:nvPr>
            <p:ph type="ctrTitle"/>
          </p:nvPr>
        </p:nvSpPr>
        <p:spPr/>
        <p:txBody>
          <a:bodyPr/>
          <a:lstStyle/>
          <a:p>
            <a:pPr algn="r"/>
            <a:r>
              <a:rPr lang="he-IL" sz="7200" dirty="0">
                <a:effectLst>
                  <a:outerShdw blurRad="38100" dist="38100" dir="2700000" algn="tl">
                    <a:srgbClr val="000000">
                      <a:alpha val="43137"/>
                    </a:srgbClr>
                  </a:outerShdw>
                </a:effectLst>
              </a:rPr>
              <a:t>המסכם</a:t>
            </a:r>
            <a:endParaRPr lang="he-IL" dirty="0">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80B70B99-5E9A-4B36-8490-0409E66E02D6}"/>
              </a:ext>
            </a:extLst>
          </p:cNvPr>
          <p:cNvSpPr>
            <a:spLocks noGrp="1"/>
          </p:cNvSpPr>
          <p:nvPr>
            <p:ph type="subTitle" idx="1"/>
          </p:nvPr>
        </p:nvSpPr>
        <p:spPr>
          <a:xfrm>
            <a:off x="-5060769" y="3587424"/>
            <a:ext cx="8535489" cy="1194888"/>
          </a:xfrm>
        </p:spPr>
        <p:txBody>
          <a:bodyPr>
            <a:normAutofit/>
          </a:bodyPr>
          <a:lstStyle/>
          <a:p>
            <a:pPr algn="r"/>
            <a:r>
              <a:rPr lang="he-IL" sz="1400" b="1" dirty="0"/>
              <a:t>בועז שרעבי</a:t>
            </a:r>
          </a:p>
          <a:p>
            <a:pPr algn="r"/>
            <a:r>
              <a:rPr lang="he-IL" sz="1400" b="1" dirty="0"/>
              <a:t>איתמר זיו און</a:t>
            </a:r>
          </a:p>
          <a:p>
            <a:pPr algn="r"/>
            <a:r>
              <a:rPr lang="he-IL" sz="1400" b="1" dirty="0"/>
              <a:t>אורי בן חמו</a:t>
            </a:r>
          </a:p>
        </p:txBody>
      </p:sp>
      <p:sp>
        <p:nvSpPr>
          <p:cNvPr id="6" name="מציין מיקום של תאריך 5">
            <a:extLst>
              <a:ext uri="{FF2B5EF4-FFF2-40B4-BE49-F238E27FC236}">
                <a16:creationId xmlns:a16="http://schemas.microsoft.com/office/drawing/2014/main" id="{623C78A4-45BC-43F6-8D24-1B12BB108FF3}"/>
              </a:ext>
            </a:extLst>
          </p:cNvPr>
          <p:cNvSpPr>
            <a:spLocks noGrp="1"/>
          </p:cNvSpPr>
          <p:nvPr>
            <p:ph type="dt" sz="half" idx="10"/>
          </p:nvPr>
        </p:nvSpPr>
        <p:spPr>
          <a:xfrm>
            <a:off x="8761520" y="397020"/>
            <a:ext cx="2743200" cy="365125"/>
          </a:xfrm>
        </p:spPr>
        <p:txBody>
          <a:bodyPr/>
          <a:lstStyle/>
          <a:p>
            <a:r>
              <a:rPr lang="he-IL" dirty="0"/>
              <a:t>בס"ד</a:t>
            </a:r>
          </a:p>
        </p:txBody>
      </p:sp>
      <p:pic>
        <p:nvPicPr>
          <p:cNvPr id="5" name="תמונה 4">
            <a:extLst>
              <a:ext uri="{FF2B5EF4-FFF2-40B4-BE49-F238E27FC236}">
                <a16:creationId xmlns:a16="http://schemas.microsoft.com/office/drawing/2014/main" id="{8DF13854-93A4-4059-8A74-AE6D7832B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020" y="767052"/>
            <a:ext cx="3383473" cy="1666296"/>
          </a:xfrm>
          <a:prstGeom prst="rect">
            <a:avLst/>
          </a:prstGeom>
        </p:spPr>
      </p:pic>
    </p:spTree>
    <p:extLst>
      <p:ext uri="{BB962C8B-B14F-4D97-AF65-F5344CB8AC3E}">
        <p14:creationId xmlns:p14="http://schemas.microsoft.com/office/powerpoint/2010/main" val="235399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6648D6-0B27-4FB7-9D92-5A2D52194A9B}"/>
              </a:ext>
            </a:extLst>
          </p:cNvPr>
          <p:cNvSpPr>
            <a:spLocks noGrp="1"/>
          </p:cNvSpPr>
          <p:nvPr>
            <p:ph type="title"/>
          </p:nvPr>
        </p:nvSpPr>
        <p:spPr/>
        <p:txBody>
          <a:bodyPr>
            <a:normAutofit/>
          </a:bodyPr>
          <a:lstStyle/>
          <a:p>
            <a:pPr algn="l"/>
            <a:r>
              <a:rPr lang="en-US" sz="4000" dirty="0"/>
              <a:t>Sequence diagram</a:t>
            </a:r>
            <a:endParaRPr lang="he-IL" sz="4000" dirty="0"/>
          </a:p>
        </p:txBody>
      </p:sp>
      <p:sp>
        <p:nvSpPr>
          <p:cNvPr id="4" name="מציין מיקום של תאריך 3">
            <a:extLst>
              <a:ext uri="{FF2B5EF4-FFF2-40B4-BE49-F238E27FC236}">
                <a16:creationId xmlns:a16="http://schemas.microsoft.com/office/drawing/2014/main" id="{187FE761-8A9F-4236-BCBB-6A37119B36E3}"/>
              </a:ext>
            </a:extLst>
          </p:cNvPr>
          <p:cNvSpPr>
            <a:spLocks noGrp="1"/>
          </p:cNvSpPr>
          <p:nvPr>
            <p:ph type="dt" sz="half" idx="10"/>
          </p:nvPr>
        </p:nvSpPr>
        <p:spPr>
          <a:xfrm>
            <a:off x="8610600" y="498474"/>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830E73AE-E478-4D59-BE8B-4E25BF898C2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0035" y="1926454"/>
            <a:ext cx="7040083" cy="4180409"/>
          </a:xfrm>
        </p:spPr>
      </p:pic>
    </p:spTree>
    <p:extLst>
      <p:ext uri="{BB962C8B-B14F-4D97-AF65-F5344CB8AC3E}">
        <p14:creationId xmlns:p14="http://schemas.microsoft.com/office/powerpoint/2010/main" val="21858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F7B8C9-7B7F-4A2F-AC7B-97A703D1DA17}"/>
              </a:ext>
            </a:extLst>
          </p:cNvPr>
          <p:cNvSpPr>
            <a:spLocks noGrp="1"/>
          </p:cNvSpPr>
          <p:nvPr>
            <p:ph type="title"/>
          </p:nvPr>
        </p:nvSpPr>
        <p:spPr/>
        <p:txBody>
          <a:bodyPr/>
          <a:lstStyle/>
          <a:p>
            <a:pPr algn="l"/>
            <a:r>
              <a:rPr lang="en-US" sz="4000" dirty="0"/>
              <a:t>ERD</a:t>
            </a:r>
            <a:endParaRPr lang="he-IL" dirty="0"/>
          </a:p>
        </p:txBody>
      </p:sp>
      <p:pic>
        <p:nvPicPr>
          <p:cNvPr id="6" name="מציין מיקום תוכן 5">
            <a:extLst>
              <a:ext uri="{FF2B5EF4-FFF2-40B4-BE49-F238E27FC236}">
                <a16:creationId xmlns:a16="http://schemas.microsoft.com/office/drawing/2014/main" id="{ABC7A87F-5DEB-4A3C-AED4-B163AC202A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412" y="1756693"/>
            <a:ext cx="7998780" cy="4475286"/>
          </a:xfrm>
        </p:spPr>
      </p:pic>
      <p:sp>
        <p:nvSpPr>
          <p:cNvPr id="4" name="מציין מיקום של תאריך 3">
            <a:extLst>
              <a:ext uri="{FF2B5EF4-FFF2-40B4-BE49-F238E27FC236}">
                <a16:creationId xmlns:a16="http://schemas.microsoft.com/office/drawing/2014/main" id="{297B7137-65C6-487A-8A76-5DC2D6665406}"/>
              </a:ext>
            </a:extLst>
          </p:cNvPr>
          <p:cNvSpPr>
            <a:spLocks noGrp="1"/>
          </p:cNvSpPr>
          <p:nvPr>
            <p:ph type="dt" sz="half" idx="10"/>
          </p:nvPr>
        </p:nvSpPr>
        <p:spPr>
          <a:xfrm>
            <a:off x="8610600" y="501588"/>
            <a:ext cx="2743200" cy="365125"/>
          </a:xfrm>
        </p:spPr>
        <p:txBody>
          <a:bodyPr/>
          <a:lstStyle/>
          <a:p>
            <a:r>
              <a:rPr lang="he-IL" dirty="0"/>
              <a:t>בס"ד</a:t>
            </a:r>
          </a:p>
        </p:txBody>
      </p:sp>
    </p:spTree>
    <p:extLst>
      <p:ext uri="{BB962C8B-B14F-4D97-AF65-F5344CB8AC3E}">
        <p14:creationId xmlns:p14="http://schemas.microsoft.com/office/powerpoint/2010/main" val="39515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99027F-423B-439E-97A2-F88A190FB00E}"/>
              </a:ext>
            </a:extLst>
          </p:cNvPr>
          <p:cNvSpPr>
            <a:spLocks noGrp="1"/>
          </p:cNvSpPr>
          <p:nvPr>
            <p:ph type="title"/>
          </p:nvPr>
        </p:nvSpPr>
        <p:spPr/>
        <p:txBody>
          <a:bodyPr>
            <a:normAutofit/>
          </a:bodyPr>
          <a:lstStyle/>
          <a:p>
            <a:pPr algn="r"/>
            <a:r>
              <a:rPr lang="he-IL" sz="4000" dirty="0"/>
              <a:t>תיאור המערכת בפועל</a:t>
            </a:r>
          </a:p>
        </p:txBody>
      </p:sp>
      <p:sp>
        <p:nvSpPr>
          <p:cNvPr id="3" name="מציין מיקום תוכן 2">
            <a:extLst>
              <a:ext uri="{FF2B5EF4-FFF2-40B4-BE49-F238E27FC236}">
                <a16:creationId xmlns:a16="http://schemas.microsoft.com/office/drawing/2014/main" id="{9325CB5E-2AED-432B-B9CE-8A32063F3D98}"/>
              </a:ext>
            </a:extLst>
          </p:cNvPr>
          <p:cNvSpPr>
            <a:spLocks noGrp="1"/>
          </p:cNvSpPr>
          <p:nvPr>
            <p:ph idx="1"/>
          </p:nvPr>
        </p:nvSpPr>
        <p:spPr/>
        <p:txBody>
          <a:bodyPr>
            <a:normAutofit fontScale="85000" lnSpcReduction="20000"/>
          </a:bodyPr>
          <a:lstStyle/>
          <a:p>
            <a:r>
              <a:rPr lang="he-IL" dirty="0"/>
              <a:t>על מנת להשתמש במערכת דרושה הרשמה למערכת.</a:t>
            </a:r>
          </a:p>
          <a:p>
            <a:r>
              <a:rPr lang="he-IL" dirty="0"/>
              <a:t>לאחר כניסה למערכת המשתמש נמצא בדף חיפוש סיכומים ויש לו הרשאת הורדה לכל הסיכומים שקיימים במערכת וכן יכולת לדרג סיכומים, לדווח על סיכומים בעלי תוכן לא ראוי ולשלוח מייל לבעל הסיכום על מנת:</a:t>
            </a:r>
          </a:p>
          <a:p>
            <a:pPr marL="0" indent="0">
              <a:buNone/>
            </a:pPr>
            <a:r>
              <a:rPr lang="he-IL" dirty="0"/>
              <a:t>   - להעיר הערות על הסיכום על מנת לשפר אותו במקרה של טעות.</a:t>
            </a:r>
          </a:p>
          <a:p>
            <a:pPr marL="0" indent="0">
              <a:buNone/>
            </a:pPr>
            <a:r>
              <a:rPr lang="he-IL" dirty="0"/>
              <a:t>   - יצירת קשר עם המסכם לעזרה בנושא.</a:t>
            </a:r>
          </a:p>
          <a:p>
            <a:r>
              <a:rPr lang="he-IL" dirty="0"/>
              <a:t>כל משתמש רשאי לבחור סיכום בפורמט </a:t>
            </a:r>
            <a:r>
              <a:rPr lang="en-US" dirty="0"/>
              <a:t>pdf</a:t>
            </a:r>
            <a:r>
              <a:rPr lang="he-IL" dirty="0"/>
              <a:t> מאחסון המכשיר שלו ולהעלות אותו על ידי כניסה למסך העלאת סיכום ומילוי פרטים נדרשים על הסיכום (אוניברסיטה, קורס, מרצה, שנה וסמסטר).</a:t>
            </a:r>
          </a:p>
          <a:p>
            <a:r>
              <a:rPr lang="he-IL" dirty="0"/>
              <a:t>משתמש שהעלה סיכום יכול להיכנס למסך שמרכז את סיכומיו ומאפשר לו לעקוב אחריהם ולמחוק אותם.</a:t>
            </a:r>
          </a:p>
          <a:p>
            <a:r>
              <a:rPr lang="he-IL" dirty="0"/>
              <a:t>משתמש בעל הרשאת מנהל יכול להיכנס למסך שמרכז את כל הסיכומים שדווחו כבעלי תוכן לא ראוי, לבדוק אותם ולמחוק במידת צורך או לבטל את הדיווח, בנוסף סיכומים אלו מדורגים לפי מספר הדיווחים עליהם.</a:t>
            </a:r>
          </a:p>
        </p:txBody>
      </p:sp>
      <p:sp>
        <p:nvSpPr>
          <p:cNvPr id="4" name="מציין מיקום של תאריך 3">
            <a:extLst>
              <a:ext uri="{FF2B5EF4-FFF2-40B4-BE49-F238E27FC236}">
                <a16:creationId xmlns:a16="http://schemas.microsoft.com/office/drawing/2014/main" id="{52DCD12D-6DB1-49E2-AEA4-ACF5B5BF6E96}"/>
              </a:ext>
            </a:extLst>
          </p:cNvPr>
          <p:cNvSpPr>
            <a:spLocks noGrp="1"/>
          </p:cNvSpPr>
          <p:nvPr>
            <p:ph type="dt" sz="half" idx="10"/>
          </p:nvPr>
        </p:nvSpPr>
        <p:spPr>
          <a:xfrm>
            <a:off x="8610600" y="489596"/>
            <a:ext cx="2743200" cy="365125"/>
          </a:xfrm>
        </p:spPr>
        <p:txBody>
          <a:bodyPr/>
          <a:lstStyle/>
          <a:p>
            <a:r>
              <a:rPr lang="he-IL" dirty="0"/>
              <a:t>בס"ד</a:t>
            </a:r>
          </a:p>
        </p:txBody>
      </p:sp>
    </p:spTree>
    <p:extLst>
      <p:ext uri="{BB962C8B-B14F-4D97-AF65-F5344CB8AC3E}">
        <p14:creationId xmlns:p14="http://schemas.microsoft.com/office/powerpoint/2010/main" val="275306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9EB542-1210-4EAC-AA8E-8669ECA62011}"/>
              </a:ext>
            </a:extLst>
          </p:cNvPr>
          <p:cNvSpPr>
            <a:spLocks noGrp="1"/>
          </p:cNvSpPr>
          <p:nvPr>
            <p:ph type="title"/>
          </p:nvPr>
        </p:nvSpPr>
        <p:spPr/>
        <p:txBody>
          <a:bodyPr/>
          <a:lstStyle/>
          <a:p>
            <a:pPr algn="r"/>
            <a:r>
              <a:rPr lang="he-IL" sz="4000" dirty="0"/>
              <a:t>התחברות</a:t>
            </a:r>
            <a:endParaRPr lang="he-IL" dirty="0"/>
          </a:p>
        </p:txBody>
      </p:sp>
      <p:pic>
        <p:nvPicPr>
          <p:cNvPr id="6" name="מציין מיקום תוכן 5">
            <a:extLst>
              <a:ext uri="{FF2B5EF4-FFF2-40B4-BE49-F238E27FC236}">
                <a16:creationId xmlns:a16="http://schemas.microsoft.com/office/drawing/2014/main" id="{246A52C8-A47A-4131-A033-93983980F7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8620" y="1885572"/>
            <a:ext cx="2335660" cy="4185457"/>
          </a:xfrm>
        </p:spPr>
      </p:pic>
      <p:sp>
        <p:nvSpPr>
          <p:cNvPr id="4" name="מציין מיקום של תאריך 3">
            <a:extLst>
              <a:ext uri="{FF2B5EF4-FFF2-40B4-BE49-F238E27FC236}">
                <a16:creationId xmlns:a16="http://schemas.microsoft.com/office/drawing/2014/main" id="{F36B6197-3CE8-4C2E-A468-341C3598B506}"/>
              </a:ext>
            </a:extLst>
          </p:cNvPr>
          <p:cNvSpPr>
            <a:spLocks noGrp="1"/>
          </p:cNvSpPr>
          <p:nvPr>
            <p:ph type="dt" sz="half" idx="10"/>
          </p:nvPr>
        </p:nvSpPr>
        <p:spPr>
          <a:xfrm>
            <a:off x="8610600" y="365125"/>
            <a:ext cx="2743200" cy="365125"/>
          </a:xfrm>
        </p:spPr>
        <p:txBody>
          <a:bodyPr/>
          <a:lstStyle/>
          <a:p>
            <a:r>
              <a:rPr lang="he-IL"/>
              <a:t>בס"ד</a:t>
            </a:r>
          </a:p>
        </p:txBody>
      </p:sp>
    </p:spTree>
    <p:extLst>
      <p:ext uri="{BB962C8B-B14F-4D97-AF65-F5344CB8AC3E}">
        <p14:creationId xmlns:p14="http://schemas.microsoft.com/office/powerpoint/2010/main" val="349433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3CEC3C-1C75-4D6C-ADF8-FDB003CB1B74}"/>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2042B621-6B65-4D32-BF36-C81A4F7593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4863" y="1909259"/>
            <a:ext cx="2176705" cy="4144222"/>
          </a:xfrm>
        </p:spPr>
      </p:pic>
      <p:sp>
        <p:nvSpPr>
          <p:cNvPr id="4" name="מציין מיקום של תאריך 3">
            <a:extLst>
              <a:ext uri="{FF2B5EF4-FFF2-40B4-BE49-F238E27FC236}">
                <a16:creationId xmlns:a16="http://schemas.microsoft.com/office/drawing/2014/main" id="{DD28C7B0-5D9A-4182-B950-FE5638821F3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0480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FD6655-CE2F-41DF-BFC6-D4B76AD48969}"/>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67D91A47-B35D-4E7D-AD18-3803B95658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7110" y="1928023"/>
            <a:ext cx="2132211" cy="4037356"/>
          </a:xfrm>
        </p:spPr>
      </p:pic>
      <p:sp>
        <p:nvSpPr>
          <p:cNvPr id="4" name="מציין מיקום של תאריך 3">
            <a:extLst>
              <a:ext uri="{FF2B5EF4-FFF2-40B4-BE49-F238E27FC236}">
                <a16:creationId xmlns:a16="http://schemas.microsoft.com/office/drawing/2014/main" id="{D991732A-26B5-4B9D-8DA7-C8D8DF8B02ED}"/>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67821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9465BB-C68D-4279-A6A4-0C7D7BC58B45}"/>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F60A8E03-F798-4443-AAF9-B24DC074B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024" y="1951741"/>
            <a:ext cx="2200383" cy="4101740"/>
          </a:xfrm>
        </p:spPr>
      </p:pic>
      <p:sp>
        <p:nvSpPr>
          <p:cNvPr id="4" name="מציין מיקום של תאריך 3">
            <a:extLst>
              <a:ext uri="{FF2B5EF4-FFF2-40B4-BE49-F238E27FC236}">
                <a16:creationId xmlns:a16="http://schemas.microsoft.com/office/drawing/2014/main" id="{6FE814E8-CC86-4D73-AC80-A8B140D1F0D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8424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07236E-982A-4B41-9C65-2FACE699452A}"/>
              </a:ext>
            </a:extLst>
          </p:cNvPr>
          <p:cNvSpPr>
            <a:spLocks noGrp="1"/>
          </p:cNvSpPr>
          <p:nvPr>
            <p:ph type="title"/>
          </p:nvPr>
        </p:nvSpPr>
        <p:spPr/>
        <p:txBody>
          <a:bodyPr>
            <a:normAutofit/>
          </a:bodyPr>
          <a:lstStyle/>
          <a:p>
            <a:pPr algn="r"/>
            <a:r>
              <a:rPr lang="he-IL" sz="4000" dirty="0"/>
              <a:t>תוצאת החיפוש</a:t>
            </a:r>
          </a:p>
        </p:txBody>
      </p:sp>
      <p:sp>
        <p:nvSpPr>
          <p:cNvPr id="4" name="מציין מיקום של תאריך 3">
            <a:extLst>
              <a:ext uri="{FF2B5EF4-FFF2-40B4-BE49-F238E27FC236}">
                <a16:creationId xmlns:a16="http://schemas.microsoft.com/office/drawing/2014/main" id="{3CAD3A8F-9659-496D-B77D-AF9146DF327C}"/>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D6C34A33-FC5E-49CA-966A-6598F904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4996" y="1928023"/>
            <a:ext cx="2253084" cy="4206447"/>
          </a:xfrm>
          <a:prstGeom prst="rect">
            <a:avLst/>
          </a:prstGeom>
        </p:spPr>
      </p:pic>
      <p:sp>
        <p:nvSpPr>
          <p:cNvPr id="7" name="מציין מיקום תוכן 6">
            <a:extLst>
              <a:ext uri="{FF2B5EF4-FFF2-40B4-BE49-F238E27FC236}">
                <a16:creationId xmlns:a16="http://schemas.microsoft.com/office/drawing/2014/main" id="{8B7E2500-6E01-4626-9910-809DC8A3A305}"/>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4368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5E5EEE-1B07-454E-92EE-4386B5D98703}"/>
              </a:ext>
            </a:extLst>
          </p:cNvPr>
          <p:cNvSpPr>
            <a:spLocks noGrp="1"/>
          </p:cNvSpPr>
          <p:nvPr>
            <p:ph type="title"/>
          </p:nvPr>
        </p:nvSpPr>
        <p:spPr/>
        <p:txBody>
          <a:bodyPr/>
          <a:lstStyle/>
          <a:p>
            <a:endParaRPr lang="he-IL"/>
          </a:p>
        </p:txBody>
      </p:sp>
      <p:pic>
        <p:nvPicPr>
          <p:cNvPr id="6" name="מציין מיקום תוכן 5">
            <a:extLst>
              <a:ext uri="{FF2B5EF4-FFF2-40B4-BE49-F238E27FC236}">
                <a16:creationId xmlns:a16="http://schemas.microsoft.com/office/drawing/2014/main" id="{FB6C48EC-F4BE-47F8-87F3-53773F84C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121" y="1908503"/>
            <a:ext cx="2248179" cy="4201838"/>
          </a:xfrm>
        </p:spPr>
      </p:pic>
      <p:sp>
        <p:nvSpPr>
          <p:cNvPr id="4" name="מציין מיקום של תאריך 3">
            <a:extLst>
              <a:ext uri="{FF2B5EF4-FFF2-40B4-BE49-F238E27FC236}">
                <a16:creationId xmlns:a16="http://schemas.microsoft.com/office/drawing/2014/main" id="{811DE691-B8EC-4BCE-B1AB-F14E6E4876E4}"/>
              </a:ext>
            </a:extLst>
          </p:cNvPr>
          <p:cNvSpPr>
            <a:spLocks noGrp="1"/>
          </p:cNvSpPr>
          <p:nvPr>
            <p:ph type="dt" sz="half" idx="10"/>
          </p:nvPr>
        </p:nvSpPr>
        <p:spPr/>
        <p:txBody>
          <a:bodyPr/>
          <a:lstStyle/>
          <a:p>
            <a:r>
              <a:rPr lang="he-IL"/>
              <a:t>בס"ד</a:t>
            </a:r>
          </a:p>
        </p:txBody>
      </p:sp>
    </p:spTree>
    <p:extLst>
      <p:ext uri="{BB962C8B-B14F-4D97-AF65-F5344CB8AC3E}">
        <p14:creationId xmlns:p14="http://schemas.microsoft.com/office/powerpoint/2010/main" val="327661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0C61F-4398-470D-B7B5-967FD8D8E6B7}"/>
              </a:ext>
            </a:extLst>
          </p:cNvPr>
          <p:cNvSpPr>
            <a:spLocks noGrp="1"/>
          </p:cNvSpPr>
          <p:nvPr>
            <p:ph type="title"/>
          </p:nvPr>
        </p:nvSpPr>
        <p:spPr/>
        <p:txBody>
          <a:bodyPr/>
          <a:lstStyle/>
          <a:p>
            <a:pPr algn="r"/>
            <a:r>
              <a:rPr lang="he-IL" sz="4000" dirty="0"/>
              <a:t>הורדה</a:t>
            </a:r>
            <a:endParaRPr lang="he-IL" dirty="0"/>
          </a:p>
        </p:txBody>
      </p:sp>
      <p:pic>
        <p:nvPicPr>
          <p:cNvPr id="6" name="מציין מיקום תוכן 5">
            <a:extLst>
              <a:ext uri="{FF2B5EF4-FFF2-40B4-BE49-F238E27FC236}">
                <a16:creationId xmlns:a16="http://schemas.microsoft.com/office/drawing/2014/main" id="{46DADA49-AF4F-4A16-BAB0-DA52AC4D9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4501" y="1920183"/>
            <a:ext cx="2222998" cy="4133298"/>
          </a:xfrm>
        </p:spPr>
      </p:pic>
      <p:sp>
        <p:nvSpPr>
          <p:cNvPr id="4" name="מציין מיקום של תאריך 3">
            <a:extLst>
              <a:ext uri="{FF2B5EF4-FFF2-40B4-BE49-F238E27FC236}">
                <a16:creationId xmlns:a16="http://schemas.microsoft.com/office/drawing/2014/main" id="{1C0EA369-3ED7-4E11-8CAC-1D277DE2E5D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4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6A462A-B762-4140-BE6D-4814261BF61D}"/>
              </a:ext>
            </a:extLst>
          </p:cNvPr>
          <p:cNvSpPr>
            <a:spLocks noGrp="1"/>
          </p:cNvSpPr>
          <p:nvPr>
            <p:ph type="title"/>
          </p:nvPr>
        </p:nvSpPr>
        <p:spPr>
          <a:xfrm>
            <a:off x="1451579" y="823767"/>
            <a:ext cx="9603275" cy="1049235"/>
          </a:xfrm>
        </p:spPr>
        <p:txBody>
          <a:bodyPr/>
          <a:lstStyle/>
          <a:p>
            <a:pPr algn="r"/>
            <a:r>
              <a:rPr lang="he-IL" sz="6000" dirty="0"/>
              <a:t>מוטיבציה</a:t>
            </a:r>
            <a:r>
              <a:rPr lang="he-IL" dirty="0"/>
              <a:t>	</a:t>
            </a:r>
          </a:p>
        </p:txBody>
      </p:sp>
      <p:sp>
        <p:nvSpPr>
          <p:cNvPr id="3" name="מציין מיקום תוכן 2">
            <a:extLst>
              <a:ext uri="{FF2B5EF4-FFF2-40B4-BE49-F238E27FC236}">
                <a16:creationId xmlns:a16="http://schemas.microsoft.com/office/drawing/2014/main" id="{D6D20B15-0D77-4BCB-8D57-C8F7A2C8BE10}"/>
              </a:ext>
            </a:extLst>
          </p:cNvPr>
          <p:cNvSpPr>
            <a:spLocks noGrp="1"/>
          </p:cNvSpPr>
          <p:nvPr>
            <p:ph idx="1"/>
          </p:nvPr>
        </p:nvSpPr>
        <p:spPr/>
        <p:txBody>
          <a:bodyPr/>
          <a:lstStyle/>
          <a:p>
            <a:r>
              <a:rPr lang="he-IL" dirty="0"/>
              <a:t>יצירת פלטפורמה נוחה ומסודרת לשיתוף סיכומים בין סטודנטים</a:t>
            </a:r>
          </a:p>
          <a:p>
            <a:r>
              <a:rPr lang="he-IL" dirty="0"/>
              <a:t>עידוד מסכמים לשתף את הסיכומים שלהם (על ידי דירוג ושיעורים פרטיים)</a:t>
            </a:r>
          </a:p>
          <a:p>
            <a:r>
              <a:rPr lang="he-IL" dirty="0"/>
              <a:t>שיפור איכות הסיכומים (על ידי יצירת קשר בין המסכם לקורא)</a:t>
            </a:r>
          </a:p>
          <a:p>
            <a:r>
              <a:rPr lang="he-IL" dirty="0"/>
              <a:t>התמקדות הקורא בסיכומים מומלצים (יצירת בטחון אצל הקורא בדבר איכות הסיכום)</a:t>
            </a:r>
          </a:p>
          <a:p>
            <a:endParaRPr lang="he-IL" dirty="0"/>
          </a:p>
        </p:txBody>
      </p:sp>
      <p:sp>
        <p:nvSpPr>
          <p:cNvPr id="4" name="מציין מיקום של תאריך 3">
            <a:extLst>
              <a:ext uri="{FF2B5EF4-FFF2-40B4-BE49-F238E27FC236}">
                <a16:creationId xmlns:a16="http://schemas.microsoft.com/office/drawing/2014/main" id="{3FF24CBE-0E82-465E-8A02-4965FEA7C28C}"/>
              </a:ext>
            </a:extLst>
          </p:cNvPr>
          <p:cNvSpPr>
            <a:spLocks noGrp="1"/>
          </p:cNvSpPr>
          <p:nvPr>
            <p:ph type="dt" sz="half" idx="10"/>
          </p:nvPr>
        </p:nvSpPr>
        <p:spPr>
          <a:xfrm>
            <a:off x="8690499" y="315912"/>
            <a:ext cx="2743200" cy="365125"/>
          </a:xfrm>
        </p:spPr>
        <p:txBody>
          <a:bodyPr/>
          <a:lstStyle/>
          <a:p>
            <a:r>
              <a:rPr lang="he-IL" dirty="0"/>
              <a:t>בס"ד</a:t>
            </a:r>
          </a:p>
        </p:txBody>
      </p:sp>
    </p:spTree>
    <p:extLst>
      <p:ext uri="{BB962C8B-B14F-4D97-AF65-F5344CB8AC3E}">
        <p14:creationId xmlns:p14="http://schemas.microsoft.com/office/powerpoint/2010/main" val="186692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336C4D-B0B2-4009-830F-552413EB200F}"/>
              </a:ext>
            </a:extLst>
          </p:cNvPr>
          <p:cNvSpPr>
            <a:spLocks noGrp="1"/>
          </p:cNvSpPr>
          <p:nvPr>
            <p:ph type="title"/>
          </p:nvPr>
        </p:nvSpPr>
        <p:spPr/>
        <p:txBody>
          <a:bodyPr>
            <a:normAutofit/>
          </a:bodyPr>
          <a:lstStyle/>
          <a:p>
            <a:pPr algn="r"/>
            <a:r>
              <a:rPr lang="he-IL" sz="4000" dirty="0"/>
              <a:t>העלאת סיכום</a:t>
            </a:r>
          </a:p>
        </p:txBody>
      </p:sp>
      <p:sp>
        <p:nvSpPr>
          <p:cNvPr id="4" name="מציין מיקום של תאריך 3">
            <a:extLst>
              <a:ext uri="{FF2B5EF4-FFF2-40B4-BE49-F238E27FC236}">
                <a16:creationId xmlns:a16="http://schemas.microsoft.com/office/drawing/2014/main" id="{36004C75-55A1-4693-B4BF-A26A1EEE0A38}"/>
              </a:ext>
            </a:extLst>
          </p:cNvPr>
          <p:cNvSpPr>
            <a:spLocks noGrp="1"/>
          </p:cNvSpPr>
          <p:nvPr>
            <p:ph type="dt" sz="half" idx="10"/>
          </p:nvPr>
        </p:nvSpPr>
        <p:spPr>
          <a:xfrm>
            <a:off x="8610600" y="365125"/>
            <a:ext cx="2743200" cy="365125"/>
          </a:xfrm>
        </p:spPr>
        <p:txBody>
          <a:bodyPr/>
          <a:lstStyle/>
          <a:p>
            <a:r>
              <a:rPr lang="he-IL" dirty="0"/>
              <a:t>בס"ד</a:t>
            </a:r>
          </a:p>
        </p:txBody>
      </p:sp>
      <p:pic>
        <p:nvPicPr>
          <p:cNvPr id="6" name="תמונה 5">
            <a:extLst>
              <a:ext uri="{FF2B5EF4-FFF2-40B4-BE49-F238E27FC236}">
                <a16:creationId xmlns:a16="http://schemas.microsoft.com/office/drawing/2014/main" id="{50DB468B-ED4A-4C35-B41D-AB3210D2D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937" y="1917254"/>
            <a:ext cx="2250067" cy="4136227"/>
          </a:xfrm>
          <a:prstGeom prst="rect">
            <a:avLst/>
          </a:prstGeom>
        </p:spPr>
      </p:pic>
      <p:pic>
        <p:nvPicPr>
          <p:cNvPr id="8" name="תמונה 7">
            <a:extLst>
              <a:ext uri="{FF2B5EF4-FFF2-40B4-BE49-F238E27FC236}">
                <a16:creationId xmlns:a16="http://schemas.microsoft.com/office/drawing/2014/main" id="{BA6D2DDD-E70D-45BC-B418-D874C4BDB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635" y="1917254"/>
            <a:ext cx="2225521" cy="4153982"/>
          </a:xfrm>
          <a:prstGeom prst="rect">
            <a:avLst/>
          </a:prstGeom>
        </p:spPr>
      </p:pic>
      <p:sp>
        <p:nvSpPr>
          <p:cNvPr id="10" name="מציין מיקום תוכן 9">
            <a:extLst>
              <a:ext uri="{FF2B5EF4-FFF2-40B4-BE49-F238E27FC236}">
                <a16:creationId xmlns:a16="http://schemas.microsoft.com/office/drawing/2014/main" id="{99D3B588-7E74-4A0C-A0CD-466C903E9639}"/>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13067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B645A7-42DD-4DB2-B0CA-29574EEE1E22}"/>
              </a:ext>
            </a:extLst>
          </p:cNvPr>
          <p:cNvSpPr>
            <a:spLocks noGrp="1"/>
          </p:cNvSpPr>
          <p:nvPr>
            <p:ph type="title"/>
          </p:nvPr>
        </p:nvSpPr>
        <p:spPr/>
        <p:txBody>
          <a:bodyPr>
            <a:normAutofit/>
          </a:bodyPr>
          <a:lstStyle/>
          <a:p>
            <a:pPr algn="r"/>
            <a:r>
              <a:rPr lang="he-IL" sz="4000" dirty="0"/>
              <a:t>תפריט</a:t>
            </a:r>
          </a:p>
        </p:txBody>
      </p:sp>
      <p:pic>
        <p:nvPicPr>
          <p:cNvPr id="6" name="מציין מיקום תוכן 5">
            <a:extLst>
              <a:ext uri="{FF2B5EF4-FFF2-40B4-BE49-F238E27FC236}">
                <a16:creationId xmlns:a16="http://schemas.microsoft.com/office/drawing/2014/main" id="{88AB3BFA-E120-4E1C-BFD1-E45864E847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9629" y="1884075"/>
            <a:ext cx="2197839" cy="4233306"/>
          </a:xfrm>
        </p:spPr>
      </p:pic>
      <p:sp>
        <p:nvSpPr>
          <p:cNvPr id="4" name="מציין מיקום של תאריך 3">
            <a:extLst>
              <a:ext uri="{FF2B5EF4-FFF2-40B4-BE49-F238E27FC236}">
                <a16:creationId xmlns:a16="http://schemas.microsoft.com/office/drawing/2014/main" id="{69B84E16-848B-4278-A804-1687119CD50B}"/>
              </a:ext>
            </a:extLst>
          </p:cNvPr>
          <p:cNvSpPr>
            <a:spLocks noGrp="1"/>
          </p:cNvSpPr>
          <p:nvPr>
            <p:ph type="dt" sz="half" idx="10"/>
          </p:nvPr>
        </p:nvSpPr>
        <p:spPr>
          <a:xfrm>
            <a:off x="8610600" y="365125"/>
            <a:ext cx="2743200" cy="365125"/>
          </a:xfrm>
        </p:spPr>
        <p:txBody>
          <a:bodyPr/>
          <a:lstStyle/>
          <a:p>
            <a:r>
              <a:rPr lang="he-IL" dirty="0"/>
              <a:t>בס"ד</a:t>
            </a:r>
          </a:p>
        </p:txBody>
      </p:sp>
      <p:pic>
        <p:nvPicPr>
          <p:cNvPr id="10" name="תמונה 9">
            <a:extLst>
              <a:ext uri="{FF2B5EF4-FFF2-40B4-BE49-F238E27FC236}">
                <a16:creationId xmlns:a16="http://schemas.microsoft.com/office/drawing/2014/main" id="{B7E491AB-FA04-4A62-A401-152B82683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317" y="1882997"/>
            <a:ext cx="2262205" cy="4234384"/>
          </a:xfrm>
          <a:prstGeom prst="rect">
            <a:avLst/>
          </a:prstGeom>
        </p:spPr>
      </p:pic>
    </p:spTree>
    <p:extLst>
      <p:ext uri="{BB962C8B-B14F-4D97-AF65-F5344CB8AC3E}">
        <p14:creationId xmlns:p14="http://schemas.microsoft.com/office/powerpoint/2010/main" val="361256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2EA596-715F-4133-8610-9BE1DBDB954D}"/>
              </a:ext>
            </a:extLst>
          </p:cNvPr>
          <p:cNvSpPr>
            <a:spLocks noGrp="1"/>
          </p:cNvSpPr>
          <p:nvPr>
            <p:ph type="title"/>
          </p:nvPr>
        </p:nvSpPr>
        <p:spPr/>
        <p:txBody>
          <a:bodyPr>
            <a:normAutofit/>
          </a:bodyPr>
          <a:lstStyle/>
          <a:p>
            <a:pPr algn="r"/>
            <a:r>
              <a:rPr lang="he-IL" sz="4000" dirty="0"/>
              <a:t>הסיכומים שלי</a:t>
            </a:r>
          </a:p>
        </p:txBody>
      </p:sp>
      <p:sp>
        <p:nvSpPr>
          <p:cNvPr id="4" name="מציין מיקום של תאריך 3">
            <a:extLst>
              <a:ext uri="{FF2B5EF4-FFF2-40B4-BE49-F238E27FC236}">
                <a16:creationId xmlns:a16="http://schemas.microsoft.com/office/drawing/2014/main" id="{DEC31A4E-4DDB-4443-A5EE-8147C583C86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60FE3BD3-20BF-4B27-8257-57D082238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518" y="1928023"/>
            <a:ext cx="2264963" cy="4199728"/>
          </a:xfrm>
          <a:prstGeom prst="rect">
            <a:avLst/>
          </a:prstGeom>
        </p:spPr>
      </p:pic>
      <p:sp>
        <p:nvSpPr>
          <p:cNvPr id="8" name="מציין מיקום תוכן 7">
            <a:extLst>
              <a:ext uri="{FF2B5EF4-FFF2-40B4-BE49-F238E27FC236}">
                <a16:creationId xmlns:a16="http://schemas.microsoft.com/office/drawing/2014/main" id="{D1B01348-A33A-4786-8107-36AB2DA62094}"/>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8666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CCD189-438E-49BB-A72F-07A8DC9E5589}"/>
              </a:ext>
            </a:extLst>
          </p:cNvPr>
          <p:cNvSpPr>
            <a:spLocks noGrp="1"/>
          </p:cNvSpPr>
          <p:nvPr>
            <p:ph type="title"/>
          </p:nvPr>
        </p:nvSpPr>
        <p:spPr/>
        <p:txBody>
          <a:bodyPr>
            <a:normAutofit/>
          </a:bodyPr>
          <a:lstStyle/>
          <a:p>
            <a:pPr algn="r"/>
            <a:r>
              <a:rPr lang="he-IL" sz="4000" dirty="0"/>
              <a:t>סיכומים לבדיקת מנהל</a:t>
            </a:r>
          </a:p>
        </p:txBody>
      </p:sp>
      <p:sp>
        <p:nvSpPr>
          <p:cNvPr id="4" name="מציין מיקום של תאריך 3">
            <a:extLst>
              <a:ext uri="{FF2B5EF4-FFF2-40B4-BE49-F238E27FC236}">
                <a16:creationId xmlns:a16="http://schemas.microsoft.com/office/drawing/2014/main" id="{1C2BE7ED-485D-4221-9D39-C6EA7DA14F1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B83D8DCB-0D33-4C36-851B-95F309B7F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762" y="1928024"/>
            <a:ext cx="2228921" cy="4125458"/>
          </a:xfrm>
          <a:prstGeom prst="rect">
            <a:avLst/>
          </a:prstGeom>
        </p:spPr>
      </p:pic>
      <p:sp>
        <p:nvSpPr>
          <p:cNvPr id="7" name="מציין מיקום תוכן 6">
            <a:extLst>
              <a:ext uri="{FF2B5EF4-FFF2-40B4-BE49-F238E27FC236}">
                <a16:creationId xmlns:a16="http://schemas.microsoft.com/office/drawing/2014/main" id="{F61B9841-29B3-4FF5-97A8-E423E0327083}"/>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57348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7914BB-03C5-49DE-8F76-FCBA5850ACA2}"/>
              </a:ext>
            </a:extLst>
          </p:cNvPr>
          <p:cNvSpPr>
            <a:spLocks noGrp="1"/>
          </p:cNvSpPr>
          <p:nvPr>
            <p:ph type="title"/>
          </p:nvPr>
        </p:nvSpPr>
        <p:spPr/>
        <p:txBody>
          <a:bodyPr>
            <a:normAutofit/>
          </a:bodyPr>
          <a:lstStyle/>
          <a:p>
            <a:pPr algn="r"/>
            <a:r>
              <a:rPr lang="he-IL" sz="4000" dirty="0"/>
              <a:t>דירוג המסכמים</a:t>
            </a:r>
          </a:p>
        </p:txBody>
      </p:sp>
      <p:pic>
        <p:nvPicPr>
          <p:cNvPr id="6" name="מציין מיקום תוכן 5">
            <a:extLst>
              <a:ext uri="{FF2B5EF4-FFF2-40B4-BE49-F238E27FC236}">
                <a16:creationId xmlns:a16="http://schemas.microsoft.com/office/drawing/2014/main" id="{6B87BC89-3E14-45FF-8E02-155D08F42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525" y="1981043"/>
            <a:ext cx="2226878" cy="4099741"/>
          </a:xfrm>
        </p:spPr>
      </p:pic>
      <p:sp>
        <p:nvSpPr>
          <p:cNvPr id="4" name="מציין מיקום של תאריך 3">
            <a:extLst>
              <a:ext uri="{FF2B5EF4-FFF2-40B4-BE49-F238E27FC236}">
                <a16:creationId xmlns:a16="http://schemas.microsoft.com/office/drawing/2014/main" id="{5F81B73A-3CA5-4D7E-AFC0-55A60259786E}"/>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תמונה 7">
            <a:extLst>
              <a:ext uri="{FF2B5EF4-FFF2-40B4-BE49-F238E27FC236}">
                <a16:creationId xmlns:a16="http://schemas.microsoft.com/office/drawing/2014/main" id="{E5303A10-D375-4A65-8A46-C4D33A2AA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599" y="1928023"/>
            <a:ext cx="2286887" cy="4181901"/>
          </a:xfrm>
          <a:prstGeom prst="rect">
            <a:avLst/>
          </a:prstGeom>
        </p:spPr>
      </p:pic>
      <p:pic>
        <p:nvPicPr>
          <p:cNvPr id="10" name="תמונה 9">
            <a:extLst>
              <a:ext uri="{FF2B5EF4-FFF2-40B4-BE49-F238E27FC236}">
                <a16:creationId xmlns:a16="http://schemas.microsoft.com/office/drawing/2014/main" id="{D566B0AF-16A1-4E33-8B95-E2057B31E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563" y="1928022"/>
            <a:ext cx="2226878" cy="4181902"/>
          </a:xfrm>
          <a:prstGeom prst="rect">
            <a:avLst/>
          </a:prstGeom>
        </p:spPr>
      </p:pic>
    </p:spTree>
    <p:extLst>
      <p:ext uri="{BB962C8B-B14F-4D97-AF65-F5344CB8AC3E}">
        <p14:creationId xmlns:p14="http://schemas.microsoft.com/office/powerpoint/2010/main" val="14833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F6AC32-8FF9-4196-A58D-4033EA8EE011}"/>
              </a:ext>
            </a:extLst>
          </p:cNvPr>
          <p:cNvSpPr>
            <a:spLocks noGrp="1"/>
          </p:cNvSpPr>
          <p:nvPr>
            <p:ph type="title"/>
          </p:nvPr>
        </p:nvSpPr>
        <p:spPr>
          <a:xfrm>
            <a:off x="838200" y="2335968"/>
            <a:ext cx="10515600" cy="1325563"/>
          </a:xfrm>
        </p:spPr>
        <p:txBody>
          <a:bodyPr>
            <a:normAutofit fontScale="90000"/>
          </a:bodyPr>
          <a:lstStyle/>
          <a:p>
            <a:pPr algn="ctr"/>
            <a:r>
              <a:rPr lang="en-US" sz="9800" b="1" dirty="0">
                <a:effectLst>
                  <a:outerShdw blurRad="38100" dist="38100" dir="2700000" algn="tl">
                    <a:srgbClr val="000000">
                      <a:alpha val="43137"/>
                    </a:srgbClr>
                  </a:outerShdw>
                </a:effectLst>
              </a:rPr>
              <a:t>Firebase</a:t>
            </a:r>
            <a:endParaRPr lang="he-IL" b="1" dirty="0">
              <a:effectLst>
                <a:outerShdw blurRad="38100" dist="38100" dir="2700000" algn="tl">
                  <a:srgbClr val="000000">
                    <a:alpha val="43137"/>
                  </a:srgbClr>
                </a:outerShdw>
              </a:effectLst>
            </a:endParaRPr>
          </a:p>
        </p:txBody>
      </p:sp>
      <p:sp>
        <p:nvSpPr>
          <p:cNvPr id="4" name="מציין מיקום של תאריך 3">
            <a:extLst>
              <a:ext uri="{FF2B5EF4-FFF2-40B4-BE49-F238E27FC236}">
                <a16:creationId xmlns:a16="http://schemas.microsoft.com/office/drawing/2014/main" id="{6E15102C-3B58-4EC7-97F8-33081CD2B4B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91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FC28C0-7515-4EAF-AEC5-3F3F5D2DC96A}"/>
              </a:ext>
            </a:extLst>
          </p:cNvPr>
          <p:cNvSpPr>
            <a:spLocks noGrp="1"/>
          </p:cNvSpPr>
          <p:nvPr>
            <p:ph type="title"/>
          </p:nvPr>
        </p:nvSpPr>
        <p:spPr/>
        <p:txBody>
          <a:bodyPr>
            <a:normAutofit/>
          </a:bodyPr>
          <a:lstStyle/>
          <a:p>
            <a:pPr algn="r"/>
            <a:r>
              <a:rPr lang="he-IL" sz="4000" dirty="0"/>
              <a:t>תיאור ה</a:t>
            </a:r>
            <a:r>
              <a:rPr lang="en-US" sz="4000" dirty="0"/>
              <a:t>DB </a:t>
            </a:r>
            <a:endParaRPr lang="he-IL" sz="4000" dirty="0"/>
          </a:p>
        </p:txBody>
      </p:sp>
      <p:sp>
        <p:nvSpPr>
          <p:cNvPr id="3" name="מציין מיקום תוכן 2">
            <a:extLst>
              <a:ext uri="{FF2B5EF4-FFF2-40B4-BE49-F238E27FC236}">
                <a16:creationId xmlns:a16="http://schemas.microsoft.com/office/drawing/2014/main" id="{50BE7E37-8F7D-4D3C-A716-E2F0B9FBF4AB}"/>
              </a:ext>
            </a:extLst>
          </p:cNvPr>
          <p:cNvSpPr>
            <a:spLocks noGrp="1"/>
          </p:cNvSpPr>
          <p:nvPr>
            <p:ph idx="1"/>
          </p:nvPr>
        </p:nvSpPr>
        <p:spPr/>
        <p:txBody>
          <a:bodyPr/>
          <a:lstStyle/>
          <a:p>
            <a:pPr marL="0" indent="0">
              <a:buNone/>
            </a:pPr>
            <a:r>
              <a:rPr lang="he-IL" dirty="0"/>
              <a:t>שמירת הנתונים ב </a:t>
            </a:r>
            <a:r>
              <a:rPr lang="en-US" dirty="0"/>
              <a:t>DB</a:t>
            </a:r>
            <a:r>
              <a:rPr lang="he-IL" dirty="0"/>
              <a:t> מתחלקת לשלושה אזורים:</a:t>
            </a:r>
          </a:p>
          <a:p>
            <a:pPr marL="0" indent="0">
              <a:buNone/>
            </a:pPr>
            <a:r>
              <a:rPr lang="en-US" dirty="0" err="1"/>
              <a:t>Firestore</a:t>
            </a:r>
            <a:r>
              <a:rPr lang="he-IL" dirty="0"/>
              <a:t> – מידע על המשתמשים</a:t>
            </a:r>
          </a:p>
          <a:p>
            <a:pPr marL="0" indent="0">
              <a:buNone/>
            </a:pPr>
            <a:r>
              <a:rPr lang="en-US" dirty="0"/>
              <a:t>Storage</a:t>
            </a:r>
            <a:r>
              <a:rPr lang="he-IL" dirty="0"/>
              <a:t> – אחסון הסיכומים</a:t>
            </a:r>
          </a:p>
          <a:p>
            <a:pPr marL="0" indent="0">
              <a:buNone/>
            </a:pPr>
            <a:r>
              <a:rPr lang="en-US" dirty="0"/>
              <a:t>Realtime Database</a:t>
            </a:r>
            <a:r>
              <a:rPr lang="he-IL" dirty="0"/>
              <a:t> – מידע על הסיכומים</a:t>
            </a:r>
          </a:p>
        </p:txBody>
      </p:sp>
      <p:sp>
        <p:nvSpPr>
          <p:cNvPr id="4" name="מציין מיקום של תאריך 3">
            <a:extLst>
              <a:ext uri="{FF2B5EF4-FFF2-40B4-BE49-F238E27FC236}">
                <a16:creationId xmlns:a16="http://schemas.microsoft.com/office/drawing/2014/main" id="{E2AE78D8-4081-4000-99EE-9F9050071206}"/>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75739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5ECF08-DCC9-46AE-B869-FA4DF2D05792}"/>
              </a:ext>
            </a:extLst>
          </p:cNvPr>
          <p:cNvSpPr>
            <a:spLocks noGrp="1"/>
          </p:cNvSpPr>
          <p:nvPr>
            <p:ph type="title"/>
          </p:nvPr>
        </p:nvSpPr>
        <p:spPr/>
        <p:txBody>
          <a:bodyPr/>
          <a:lstStyle/>
          <a:p>
            <a:pPr algn="l"/>
            <a:r>
              <a:rPr lang="en-US" sz="4000" dirty="0"/>
              <a:t>Storage</a:t>
            </a:r>
            <a:endParaRPr lang="he-IL" dirty="0"/>
          </a:p>
        </p:txBody>
      </p:sp>
      <p:pic>
        <p:nvPicPr>
          <p:cNvPr id="10" name="מציין מיקום תוכן 9">
            <a:extLst>
              <a:ext uri="{FF2B5EF4-FFF2-40B4-BE49-F238E27FC236}">
                <a16:creationId xmlns:a16="http://schemas.microsoft.com/office/drawing/2014/main" id="{0408F399-E7F8-428F-915F-2C9A0D153210}"/>
              </a:ext>
            </a:extLst>
          </p:cNvPr>
          <p:cNvPicPr>
            <a:picLocks noGrp="1" noChangeAspect="1"/>
          </p:cNvPicPr>
          <p:nvPr>
            <p:ph idx="1"/>
          </p:nvPr>
        </p:nvPicPr>
        <p:blipFill>
          <a:blip r:embed="rId2"/>
          <a:stretch>
            <a:fillRect/>
          </a:stretch>
        </p:blipFill>
        <p:spPr>
          <a:xfrm>
            <a:off x="2340746" y="1928023"/>
            <a:ext cx="7510508" cy="4159182"/>
          </a:xfrm>
        </p:spPr>
      </p:pic>
      <p:sp>
        <p:nvSpPr>
          <p:cNvPr id="4" name="מציין מיקום של תאריך 3">
            <a:extLst>
              <a:ext uri="{FF2B5EF4-FFF2-40B4-BE49-F238E27FC236}">
                <a16:creationId xmlns:a16="http://schemas.microsoft.com/office/drawing/2014/main" id="{696B9B44-D6C9-4CF9-AA62-4C29BD84999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749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D234D-5824-4A48-82FF-F3729E71EEB6}"/>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E8B0B2-4D74-4A22-BF4C-B742C096C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916" y="2016124"/>
            <a:ext cx="8326768" cy="3967425"/>
          </a:xfrm>
        </p:spPr>
      </p:pic>
      <p:sp>
        <p:nvSpPr>
          <p:cNvPr id="4" name="מציין מיקום של תאריך 3">
            <a:extLst>
              <a:ext uri="{FF2B5EF4-FFF2-40B4-BE49-F238E27FC236}">
                <a16:creationId xmlns:a16="http://schemas.microsoft.com/office/drawing/2014/main" id="{AD6A681D-F4C0-490E-B2DD-34BF173F392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03925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8778D4-907B-4077-A62A-5E016E951A8F}"/>
              </a:ext>
            </a:extLst>
          </p:cNvPr>
          <p:cNvSpPr>
            <a:spLocks noGrp="1"/>
          </p:cNvSpPr>
          <p:nvPr>
            <p:ph type="title"/>
          </p:nvPr>
        </p:nvSpPr>
        <p:spPr/>
        <p:txBody>
          <a:bodyPr>
            <a:normAutofit/>
          </a:bodyPr>
          <a:lstStyle/>
          <a:p>
            <a:pPr algn="l"/>
            <a:r>
              <a:rPr lang="en-US" sz="4000" dirty="0"/>
              <a:t>Realtime database</a:t>
            </a:r>
            <a:endParaRPr lang="he-IL" sz="4000" dirty="0"/>
          </a:p>
        </p:txBody>
      </p:sp>
      <p:sp>
        <p:nvSpPr>
          <p:cNvPr id="4" name="מציין מיקום של תאריך 3">
            <a:extLst>
              <a:ext uri="{FF2B5EF4-FFF2-40B4-BE49-F238E27FC236}">
                <a16:creationId xmlns:a16="http://schemas.microsoft.com/office/drawing/2014/main" id="{0A1F7D28-A39D-47D2-B455-E3138375E5DA}"/>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027988F6-E869-4E52-9CDC-6E94692637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983" y="1928024"/>
            <a:ext cx="7348245" cy="4133388"/>
          </a:xfrm>
        </p:spPr>
      </p:pic>
    </p:spTree>
    <p:extLst>
      <p:ext uri="{BB962C8B-B14F-4D97-AF65-F5344CB8AC3E}">
        <p14:creationId xmlns:p14="http://schemas.microsoft.com/office/powerpoint/2010/main" val="91427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2A3699-EEC9-43C4-92CD-F30D27A1B169}"/>
              </a:ext>
            </a:extLst>
          </p:cNvPr>
          <p:cNvSpPr>
            <a:spLocks noGrp="1"/>
          </p:cNvSpPr>
          <p:nvPr>
            <p:ph type="title"/>
          </p:nvPr>
        </p:nvSpPr>
        <p:spPr/>
        <p:txBody>
          <a:bodyPr>
            <a:normAutofit/>
          </a:bodyPr>
          <a:lstStyle/>
          <a:p>
            <a:pPr algn="r"/>
            <a:r>
              <a:rPr lang="he-IL" sz="6000" dirty="0"/>
              <a:t>תיאור המערכת</a:t>
            </a:r>
          </a:p>
        </p:txBody>
      </p:sp>
      <p:sp>
        <p:nvSpPr>
          <p:cNvPr id="3" name="מציין מיקום תוכן 2">
            <a:extLst>
              <a:ext uri="{FF2B5EF4-FFF2-40B4-BE49-F238E27FC236}">
                <a16:creationId xmlns:a16="http://schemas.microsoft.com/office/drawing/2014/main" id="{A25D5A1F-A2E6-4DF7-8116-46ABA7F2EAEF}"/>
              </a:ext>
            </a:extLst>
          </p:cNvPr>
          <p:cNvSpPr>
            <a:spLocks noGrp="1"/>
          </p:cNvSpPr>
          <p:nvPr>
            <p:ph idx="1"/>
          </p:nvPr>
        </p:nvSpPr>
        <p:spPr/>
        <p:txBody>
          <a:bodyPr/>
          <a:lstStyle/>
          <a:p>
            <a:pPr marL="0" indent="0">
              <a:buNone/>
            </a:pPr>
            <a:r>
              <a:rPr lang="he-IL" dirty="0"/>
              <a:t>המערכת דורשת הרשמה על מנת להשתמש בה ומאפשרת לכל משתמש רשום להעלות סיכומים למערכת, לחפש סיכומים קיימים, לדרג אותם, ליצור קשר עם מעלה הסיכום על ידי שליחת מייל ולדווח על תוכן לא ראוי.</a:t>
            </a:r>
          </a:p>
          <a:p>
            <a:pPr marL="0" indent="0">
              <a:buNone/>
            </a:pPr>
            <a:r>
              <a:rPr lang="he-IL" dirty="0"/>
              <a:t>המערכת מספקת למשתמש שמעלה סיכומים גישה למסך שמרכז את כל הסיכומים שהוא העלה ומעקב אחר דירוג הסיכומים ומחיקתם במידת הצורך.</a:t>
            </a:r>
          </a:p>
          <a:p>
            <a:pPr marL="0" indent="0">
              <a:buNone/>
            </a:pPr>
            <a:r>
              <a:rPr lang="he-IL" dirty="0"/>
              <a:t>המערכת מאפשרת מעקב מנהל אחר סיכומים שדווחו כבעלי תוכן לא ראוי ומחיקתם במידת הצורך.</a:t>
            </a:r>
          </a:p>
          <a:p>
            <a:pPr marL="0" indent="0">
              <a:buNone/>
            </a:pPr>
            <a:endParaRPr lang="he-IL" dirty="0"/>
          </a:p>
        </p:txBody>
      </p:sp>
      <p:sp>
        <p:nvSpPr>
          <p:cNvPr id="4" name="מציין מיקום של תאריך 3">
            <a:extLst>
              <a:ext uri="{FF2B5EF4-FFF2-40B4-BE49-F238E27FC236}">
                <a16:creationId xmlns:a16="http://schemas.microsoft.com/office/drawing/2014/main" id="{06976F96-FE06-43C2-AF72-3D72CFE0ADBB}"/>
              </a:ext>
            </a:extLst>
          </p:cNvPr>
          <p:cNvSpPr>
            <a:spLocks noGrp="1"/>
          </p:cNvSpPr>
          <p:nvPr>
            <p:ph type="dt" sz="half" idx="10"/>
          </p:nvPr>
        </p:nvSpPr>
        <p:spPr>
          <a:xfrm>
            <a:off x="8311654" y="439394"/>
            <a:ext cx="2743200" cy="365125"/>
          </a:xfrm>
        </p:spPr>
        <p:txBody>
          <a:bodyPr/>
          <a:lstStyle/>
          <a:p>
            <a:r>
              <a:rPr lang="he-IL" dirty="0"/>
              <a:t>בס"ד</a:t>
            </a:r>
          </a:p>
        </p:txBody>
      </p:sp>
    </p:spTree>
    <p:extLst>
      <p:ext uri="{BB962C8B-B14F-4D97-AF65-F5344CB8AC3E}">
        <p14:creationId xmlns:p14="http://schemas.microsoft.com/office/powerpoint/2010/main" val="216955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92D1CA-3639-4528-AD17-6A167534B2F0}"/>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496A71-7033-4783-9C3A-AD770D139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419" y="2242266"/>
            <a:ext cx="10034664" cy="3474953"/>
          </a:xfrm>
        </p:spPr>
      </p:pic>
      <p:sp>
        <p:nvSpPr>
          <p:cNvPr id="4" name="מציין מיקום של תאריך 3">
            <a:extLst>
              <a:ext uri="{FF2B5EF4-FFF2-40B4-BE49-F238E27FC236}">
                <a16:creationId xmlns:a16="http://schemas.microsoft.com/office/drawing/2014/main" id="{3D6FBC32-1866-49CD-B783-10119E370985}"/>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0677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CF9D9D-817C-4548-86E9-B8D04E798EB8}"/>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36B2693F-A80B-4AD3-A80B-AF907EDF3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705" y="2016125"/>
            <a:ext cx="9320441" cy="3955607"/>
          </a:xfrm>
        </p:spPr>
      </p:pic>
      <p:sp>
        <p:nvSpPr>
          <p:cNvPr id="4" name="מציין מיקום של תאריך 3">
            <a:extLst>
              <a:ext uri="{FF2B5EF4-FFF2-40B4-BE49-F238E27FC236}">
                <a16:creationId xmlns:a16="http://schemas.microsoft.com/office/drawing/2014/main" id="{CF2E3FBE-1411-4F6B-81DF-114FA636AB3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3697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D90D45-F29F-4BB0-A5CF-F75A05C0A94B}"/>
              </a:ext>
            </a:extLst>
          </p:cNvPr>
          <p:cNvSpPr>
            <a:spLocks noGrp="1"/>
          </p:cNvSpPr>
          <p:nvPr>
            <p:ph type="title"/>
          </p:nvPr>
        </p:nvSpPr>
        <p:spPr/>
        <p:txBody>
          <a:bodyPr/>
          <a:lstStyle/>
          <a:p>
            <a:pPr algn="l"/>
            <a:r>
              <a:rPr lang="en-US" sz="4000" dirty="0" err="1"/>
              <a:t>Firestore</a:t>
            </a:r>
            <a:endParaRPr lang="he-IL" dirty="0"/>
          </a:p>
        </p:txBody>
      </p:sp>
      <p:pic>
        <p:nvPicPr>
          <p:cNvPr id="6" name="מציין מיקום תוכן 5">
            <a:extLst>
              <a:ext uri="{FF2B5EF4-FFF2-40B4-BE49-F238E27FC236}">
                <a16:creationId xmlns:a16="http://schemas.microsoft.com/office/drawing/2014/main" id="{73C3DBCC-440D-4830-A58E-1D06AE05026A}"/>
              </a:ext>
            </a:extLst>
          </p:cNvPr>
          <p:cNvPicPr>
            <a:picLocks noGrp="1" noChangeAspect="1"/>
          </p:cNvPicPr>
          <p:nvPr>
            <p:ph idx="1"/>
          </p:nvPr>
        </p:nvPicPr>
        <p:blipFill>
          <a:blip r:embed="rId2"/>
          <a:stretch>
            <a:fillRect/>
          </a:stretch>
        </p:blipFill>
        <p:spPr>
          <a:xfrm>
            <a:off x="1571347" y="1897518"/>
            <a:ext cx="8771137" cy="4193143"/>
          </a:xfrm>
        </p:spPr>
      </p:pic>
      <p:sp>
        <p:nvSpPr>
          <p:cNvPr id="4" name="מציין מיקום של תאריך 3">
            <a:extLst>
              <a:ext uri="{FF2B5EF4-FFF2-40B4-BE49-F238E27FC236}">
                <a16:creationId xmlns:a16="http://schemas.microsoft.com/office/drawing/2014/main" id="{52F27C16-A232-4ABD-A4E4-415056638F7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5369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6BD33D-7F6C-4786-AD4C-9877CF6EE231}"/>
              </a:ext>
            </a:extLst>
          </p:cNvPr>
          <p:cNvSpPr>
            <a:spLocks noGrp="1"/>
          </p:cNvSpPr>
          <p:nvPr>
            <p:ph type="title"/>
          </p:nvPr>
        </p:nvSpPr>
        <p:spPr/>
        <p:txBody>
          <a:bodyPr/>
          <a:lstStyle/>
          <a:p>
            <a:pPr algn="r"/>
            <a:r>
              <a:rPr lang="he-IL" dirty="0"/>
              <a:t>קישור </a:t>
            </a:r>
            <a:r>
              <a:rPr lang="he-IL" dirty="0" err="1"/>
              <a:t>לפרוייקט</a:t>
            </a:r>
            <a:endParaRPr lang="he-IL" dirty="0"/>
          </a:p>
        </p:txBody>
      </p:sp>
      <p:sp>
        <p:nvSpPr>
          <p:cNvPr id="3" name="מציין מיקום תוכן 2">
            <a:extLst>
              <a:ext uri="{FF2B5EF4-FFF2-40B4-BE49-F238E27FC236}">
                <a16:creationId xmlns:a16="http://schemas.microsoft.com/office/drawing/2014/main" id="{BC94D68E-5D60-4F22-A617-EE853D3D77AD}"/>
              </a:ext>
            </a:extLst>
          </p:cNvPr>
          <p:cNvSpPr>
            <a:spLocks noGrp="1"/>
          </p:cNvSpPr>
          <p:nvPr>
            <p:ph idx="1"/>
          </p:nvPr>
        </p:nvSpPr>
        <p:spPr/>
        <p:txBody>
          <a:bodyPr/>
          <a:lstStyle/>
          <a:p>
            <a:pPr marL="0" indent="0" algn="l">
              <a:buNone/>
            </a:pPr>
            <a:r>
              <a:rPr lang="en-US" dirty="0">
                <a:hlinkClick r:id="rId2"/>
              </a:rPr>
              <a:t>https://github.com/bhori/Software-Engineering</a:t>
            </a:r>
            <a:endParaRPr lang="he-IL" dirty="0"/>
          </a:p>
        </p:txBody>
      </p:sp>
      <p:sp>
        <p:nvSpPr>
          <p:cNvPr id="4" name="מציין מיקום של תאריך 3">
            <a:extLst>
              <a:ext uri="{FF2B5EF4-FFF2-40B4-BE49-F238E27FC236}">
                <a16:creationId xmlns:a16="http://schemas.microsoft.com/office/drawing/2014/main" id="{91F2A76D-22D0-4796-8299-036A12F80BC6}"/>
              </a:ext>
            </a:extLst>
          </p:cNvPr>
          <p:cNvSpPr>
            <a:spLocks noGrp="1"/>
          </p:cNvSpPr>
          <p:nvPr>
            <p:ph type="dt" sz="half" idx="10"/>
          </p:nvPr>
        </p:nvSpPr>
        <p:spPr>
          <a:xfrm>
            <a:off x="8610600" y="498474"/>
            <a:ext cx="2743200" cy="365125"/>
          </a:xfrm>
        </p:spPr>
        <p:txBody>
          <a:bodyPr/>
          <a:lstStyle/>
          <a:p>
            <a:r>
              <a:rPr lang="he-IL" dirty="0"/>
              <a:t>בס"ד</a:t>
            </a:r>
          </a:p>
        </p:txBody>
      </p:sp>
    </p:spTree>
    <p:extLst>
      <p:ext uri="{BB962C8B-B14F-4D97-AF65-F5344CB8AC3E}">
        <p14:creationId xmlns:p14="http://schemas.microsoft.com/office/powerpoint/2010/main" val="333061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49B393-60B8-4711-AB45-CB32235EFAE1}"/>
              </a:ext>
            </a:extLst>
          </p:cNvPr>
          <p:cNvSpPr>
            <a:spLocks noGrp="1"/>
          </p:cNvSpPr>
          <p:nvPr>
            <p:ph type="title"/>
          </p:nvPr>
        </p:nvSpPr>
        <p:spPr/>
        <p:txBody>
          <a:bodyPr>
            <a:normAutofit/>
          </a:bodyPr>
          <a:lstStyle/>
          <a:p>
            <a:pPr algn="r"/>
            <a:r>
              <a:rPr lang="he-IL" sz="6000" dirty="0"/>
              <a:t>דרישות מרכזיות</a:t>
            </a:r>
          </a:p>
        </p:txBody>
      </p:sp>
      <p:sp>
        <p:nvSpPr>
          <p:cNvPr id="3" name="מציין מיקום תוכן 2">
            <a:extLst>
              <a:ext uri="{FF2B5EF4-FFF2-40B4-BE49-F238E27FC236}">
                <a16:creationId xmlns:a16="http://schemas.microsoft.com/office/drawing/2014/main" id="{27CBA6DF-DF7E-461B-864F-8B2F3B213FD8}"/>
              </a:ext>
            </a:extLst>
          </p:cNvPr>
          <p:cNvSpPr>
            <a:spLocks noGrp="1"/>
          </p:cNvSpPr>
          <p:nvPr>
            <p:ph idx="1"/>
          </p:nvPr>
        </p:nvSpPr>
        <p:spPr/>
        <p:txBody>
          <a:bodyPr/>
          <a:lstStyle/>
          <a:p>
            <a:r>
              <a:rPr lang="he-IL" dirty="0"/>
              <a:t>העלאת סיכום</a:t>
            </a:r>
          </a:p>
          <a:p>
            <a:r>
              <a:rPr lang="he-IL" dirty="0"/>
              <a:t>הורדת סיכום</a:t>
            </a:r>
          </a:p>
          <a:p>
            <a:r>
              <a:rPr lang="he-IL" dirty="0"/>
              <a:t>דירוג סיכום</a:t>
            </a:r>
          </a:p>
          <a:p>
            <a:r>
              <a:rPr lang="he-IL" dirty="0"/>
              <a:t>בקרת מנהל</a:t>
            </a:r>
          </a:p>
        </p:txBody>
      </p:sp>
      <p:sp>
        <p:nvSpPr>
          <p:cNvPr id="4" name="מציין מיקום של תאריך 3">
            <a:extLst>
              <a:ext uri="{FF2B5EF4-FFF2-40B4-BE49-F238E27FC236}">
                <a16:creationId xmlns:a16="http://schemas.microsoft.com/office/drawing/2014/main" id="{327747FA-C53F-4E73-A077-0D0DB2CEAE61}"/>
              </a:ext>
            </a:extLst>
          </p:cNvPr>
          <p:cNvSpPr>
            <a:spLocks noGrp="1"/>
          </p:cNvSpPr>
          <p:nvPr>
            <p:ph type="dt" sz="half" idx="10"/>
          </p:nvPr>
        </p:nvSpPr>
        <p:spPr>
          <a:xfrm>
            <a:off x="8699376" y="315912"/>
            <a:ext cx="2743200" cy="365125"/>
          </a:xfrm>
        </p:spPr>
        <p:txBody>
          <a:bodyPr/>
          <a:lstStyle/>
          <a:p>
            <a:r>
              <a:rPr lang="he-IL"/>
              <a:t>בס"ד</a:t>
            </a:r>
          </a:p>
        </p:txBody>
      </p:sp>
    </p:spTree>
    <p:extLst>
      <p:ext uri="{BB962C8B-B14F-4D97-AF65-F5344CB8AC3E}">
        <p14:creationId xmlns:p14="http://schemas.microsoft.com/office/powerpoint/2010/main" val="326448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B7F990-A719-44A4-B8AE-B8ACA8B1334D}"/>
              </a:ext>
            </a:extLst>
          </p:cNvPr>
          <p:cNvSpPr>
            <a:spLocks noGrp="1"/>
          </p:cNvSpPr>
          <p:nvPr>
            <p:ph type="title"/>
          </p:nvPr>
        </p:nvSpPr>
        <p:spPr/>
        <p:txBody>
          <a:bodyPr>
            <a:normAutofit/>
          </a:bodyPr>
          <a:lstStyle/>
          <a:p>
            <a:pPr algn="l"/>
            <a:r>
              <a:rPr lang="en-US" sz="4000" dirty="0"/>
              <a:t>Use-case diagram</a:t>
            </a:r>
            <a:endParaRPr lang="he-IL" sz="4000" dirty="0"/>
          </a:p>
        </p:txBody>
      </p:sp>
      <p:sp>
        <p:nvSpPr>
          <p:cNvPr id="6" name="מציין מיקום של תאריך 5">
            <a:extLst>
              <a:ext uri="{FF2B5EF4-FFF2-40B4-BE49-F238E27FC236}">
                <a16:creationId xmlns:a16="http://schemas.microsoft.com/office/drawing/2014/main" id="{6AD71396-71B7-4A47-A9C7-AA6224A9ABAE}"/>
              </a:ext>
            </a:extLst>
          </p:cNvPr>
          <p:cNvSpPr>
            <a:spLocks noGrp="1"/>
          </p:cNvSpPr>
          <p:nvPr>
            <p:ph type="dt" sz="half" idx="10"/>
          </p:nvPr>
        </p:nvSpPr>
        <p:spPr>
          <a:xfrm>
            <a:off x="8610600" y="186332"/>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3EB8B710-935A-4A60-AFA9-84C50CAB4A5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2392" y="1901162"/>
            <a:ext cx="5140171" cy="4167087"/>
          </a:xfrm>
        </p:spPr>
      </p:pic>
    </p:spTree>
    <p:extLst>
      <p:ext uri="{BB962C8B-B14F-4D97-AF65-F5344CB8AC3E}">
        <p14:creationId xmlns:p14="http://schemas.microsoft.com/office/powerpoint/2010/main" val="236963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A15811-6C2B-44BD-AD53-69640378B8BB}"/>
              </a:ext>
            </a:extLst>
          </p:cNvPr>
          <p:cNvSpPr>
            <a:spLocks noGrp="1"/>
          </p:cNvSpPr>
          <p:nvPr>
            <p:ph type="title"/>
          </p:nvPr>
        </p:nvSpPr>
        <p:spPr/>
        <p:txBody>
          <a:bodyPr>
            <a:normAutofit/>
          </a:bodyPr>
          <a:lstStyle/>
          <a:p>
            <a:pPr algn="l"/>
            <a:r>
              <a:rPr lang="en-US" sz="4000" dirty="0"/>
              <a:t>State-machine diagram</a:t>
            </a:r>
            <a:endParaRPr lang="he-IL" sz="4000" dirty="0"/>
          </a:p>
        </p:txBody>
      </p:sp>
      <p:sp>
        <p:nvSpPr>
          <p:cNvPr id="4" name="מציין מיקום של תאריך 3">
            <a:extLst>
              <a:ext uri="{FF2B5EF4-FFF2-40B4-BE49-F238E27FC236}">
                <a16:creationId xmlns:a16="http://schemas.microsoft.com/office/drawing/2014/main" id="{2C795164-FD67-437E-B564-73961AB6B6FE}"/>
              </a:ext>
            </a:extLst>
          </p:cNvPr>
          <p:cNvSpPr>
            <a:spLocks noGrp="1"/>
          </p:cNvSpPr>
          <p:nvPr>
            <p:ph type="dt" sz="half" idx="10"/>
          </p:nvPr>
        </p:nvSpPr>
        <p:spPr>
          <a:xfrm>
            <a:off x="8610600" y="365125"/>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20BB52DD-CC31-4E45-9CD4-656AC32FC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4081" y="1928023"/>
            <a:ext cx="3240109" cy="4132210"/>
          </a:xfrm>
        </p:spPr>
      </p:pic>
    </p:spTree>
    <p:extLst>
      <p:ext uri="{BB962C8B-B14F-4D97-AF65-F5344CB8AC3E}">
        <p14:creationId xmlns:p14="http://schemas.microsoft.com/office/powerpoint/2010/main" val="392525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1F19D-A904-45B9-AF94-F7CA7876C529}"/>
              </a:ext>
            </a:extLst>
          </p:cNvPr>
          <p:cNvSpPr>
            <a:spLocks noGrp="1"/>
          </p:cNvSpPr>
          <p:nvPr>
            <p:ph type="title"/>
          </p:nvPr>
        </p:nvSpPr>
        <p:spPr/>
        <p:txBody>
          <a:bodyPr>
            <a:normAutofit/>
          </a:bodyPr>
          <a:lstStyle/>
          <a:p>
            <a:pPr algn="l"/>
            <a:r>
              <a:rPr lang="en-US" sz="4000" dirty="0"/>
              <a:t>Activity diagram</a:t>
            </a:r>
            <a:endParaRPr lang="he-IL" sz="4000" dirty="0"/>
          </a:p>
        </p:txBody>
      </p:sp>
      <p:sp>
        <p:nvSpPr>
          <p:cNvPr id="4" name="מציין מיקום של תאריך 3">
            <a:extLst>
              <a:ext uri="{FF2B5EF4-FFF2-40B4-BE49-F238E27FC236}">
                <a16:creationId xmlns:a16="http://schemas.microsoft.com/office/drawing/2014/main" id="{8E1020BF-87F9-4F75-A123-C426BEAFD4D6}"/>
              </a:ext>
            </a:extLst>
          </p:cNvPr>
          <p:cNvSpPr>
            <a:spLocks noGrp="1"/>
          </p:cNvSpPr>
          <p:nvPr>
            <p:ph type="dt" sz="half" idx="10"/>
          </p:nvPr>
        </p:nvSpPr>
        <p:spPr>
          <a:xfrm>
            <a:off x="8610600" y="49355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50AF6090-4BA1-4CBC-A243-48B3C028696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1448" y="1853754"/>
            <a:ext cx="1451187" cy="4307676"/>
          </a:xfrm>
        </p:spPr>
      </p:pic>
    </p:spTree>
    <p:extLst>
      <p:ext uri="{BB962C8B-B14F-4D97-AF65-F5344CB8AC3E}">
        <p14:creationId xmlns:p14="http://schemas.microsoft.com/office/powerpoint/2010/main" val="229940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26B52E-0BCE-44B2-B3D1-8839CD06046A}"/>
              </a:ext>
            </a:extLst>
          </p:cNvPr>
          <p:cNvSpPr>
            <a:spLocks noGrp="1"/>
          </p:cNvSpPr>
          <p:nvPr>
            <p:ph type="title"/>
          </p:nvPr>
        </p:nvSpPr>
        <p:spPr/>
        <p:txBody>
          <a:bodyPr>
            <a:normAutofit/>
          </a:bodyPr>
          <a:lstStyle/>
          <a:p>
            <a:pPr algn="l"/>
            <a:r>
              <a:rPr lang="en-US" sz="4000" dirty="0"/>
              <a:t>Class diagram</a:t>
            </a:r>
            <a:endParaRPr lang="he-IL" sz="4000" dirty="0"/>
          </a:p>
        </p:txBody>
      </p:sp>
      <p:sp>
        <p:nvSpPr>
          <p:cNvPr id="4" name="מציין מיקום של תאריך 3">
            <a:extLst>
              <a:ext uri="{FF2B5EF4-FFF2-40B4-BE49-F238E27FC236}">
                <a16:creationId xmlns:a16="http://schemas.microsoft.com/office/drawing/2014/main" id="{C7F635F9-8A3D-4579-B418-50E42C21C3D8}"/>
              </a:ext>
            </a:extLst>
          </p:cNvPr>
          <p:cNvSpPr>
            <a:spLocks noGrp="1"/>
          </p:cNvSpPr>
          <p:nvPr>
            <p:ph type="dt" sz="half" idx="10"/>
          </p:nvPr>
        </p:nvSpPr>
        <p:spPr>
          <a:xfrm>
            <a:off x="8610600" y="498474"/>
            <a:ext cx="2743200" cy="365125"/>
          </a:xfrm>
        </p:spPr>
        <p:txBody>
          <a:bodyPr/>
          <a:lstStyle/>
          <a:p>
            <a:r>
              <a:rPr lang="he-IL"/>
              <a:t>בס"ד</a:t>
            </a:r>
          </a:p>
        </p:txBody>
      </p:sp>
      <p:pic>
        <p:nvPicPr>
          <p:cNvPr id="7" name="מציין מיקום תוכן 6">
            <a:extLst>
              <a:ext uri="{FF2B5EF4-FFF2-40B4-BE49-F238E27FC236}">
                <a16:creationId xmlns:a16="http://schemas.microsoft.com/office/drawing/2014/main" id="{41C578A1-4F39-4FE4-A5F6-9E42A63FA56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60450" y="1886548"/>
            <a:ext cx="5513033" cy="4223961"/>
          </a:xfrm>
        </p:spPr>
      </p:pic>
    </p:spTree>
    <p:extLst>
      <p:ext uri="{BB962C8B-B14F-4D97-AF65-F5344CB8AC3E}">
        <p14:creationId xmlns:p14="http://schemas.microsoft.com/office/powerpoint/2010/main" val="22174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C6B66-2C4C-40BD-ADCF-ED9278F0F84D}"/>
              </a:ext>
            </a:extLst>
          </p:cNvPr>
          <p:cNvSpPr>
            <a:spLocks noGrp="1"/>
          </p:cNvSpPr>
          <p:nvPr>
            <p:ph type="title"/>
          </p:nvPr>
        </p:nvSpPr>
        <p:spPr/>
        <p:txBody>
          <a:bodyPr>
            <a:normAutofit/>
          </a:bodyPr>
          <a:lstStyle/>
          <a:p>
            <a:pPr algn="l"/>
            <a:r>
              <a:rPr lang="en-US" sz="4000" dirty="0"/>
              <a:t>Object diagram</a:t>
            </a:r>
            <a:endParaRPr lang="he-IL" sz="4000" dirty="0"/>
          </a:p>
        </p:txBody>
      </p:sp>
      <p:sp>
        <p:nvSpPr>
          <p:cNvPr id="4" name="מציין מיקום של תאריך 3">
            <a:extLst>
              <a:ext uri="{FF2B5EF4-FFF2-40B4-BE49-F238E27FC236}">
                <a16:creationId xmlns:a16="http://schemas.microsoft.com/office/drawing/2014/main" id="{6CE106B6-E4C5-47A2-BEF5-2492B6F991E9}"/>
              </a:ext>
            </a:extLst>
          </p:cNvPr>
          <p:cNvSpPr>
            <a:spLocks noGrp="1"/>
          </p:cNvSpPr>
          <p:nvPr>
            <p:ph type="dt" sz="half" idx="10"/>
          </p:nvPr>
        </p:nvSpPr>
        <p:spPr>
          <a:xfrm>
            <a:off x="8610600" y="488211"/>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8214C3BA-9FE4-479D-AC1E-462D587391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51" y="2103940"/>
            <a:ext cx="12021880" cy="2725859"/>
          </a:xfrm>
        </p:spPr>
      </p:pic>
    </p:spTree>
    <p:extLst>
      <p:ext uri="{BB962C8B-B14F-4D97-AF65-F5344CB8AC3E}">
        <p14:creationId xmlns:p14="http://schemas.microsoft.com/office/powerpoint/2010/main" val="22561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1883</TotalTime>
  <Words>410</Words>
  <Application>Microsoft Office PowerPoint</Application>
  <PresentationFormat>מסך רחב</PresentationFormat>
  <Paragraphs>91</Paragraphs>
  <Slides>33</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33</vt:i4>
      </vt:variant>
    </vt:vector>
  </HeadingPairs>
  <TitlesOfParts>
    <vt:vector size="37" baseType="lpstr">
      <vt:lpstr>Arial</vt:lpstr>
      <vt:lpstr>Calibri</vt:lpstr>
      <vt:lpstr>Gill Sans MT</vt:lpstr>
      <vt:lpstr>גלריה</vt:lpstr>
      <vt:lpstr>המסכם</vt:lpstr>
      <vt:lpstr>מוטיבציה </vt:lpstr>
      <vt:lpstr>תיאור המערכת</vt:lpstr>
      <vt:lpstr>דרישות מרכזיות</vt:lpstr>
      <vt:lpstr>Use-case diagram</vt:lpstr>
      <vt:lpstr>State-machine diagram</vt:lpstr>
      <vt:lpstr>Activity diagram</vt:lpstr>
      <vt:lpstr>Class diagram</vt:lpstr>
      <vt:lpstr>Object diagram</vt:lpstr>
      <vt:lpstr>Sequence diagram</vt:lpstr>
      <vt:lpstr>ERD</vt:lpstr>
      <vt:lpstr>תיאור המערכת בפועל</vt:lpstr>
      <vt:lpstr>התחברות</vt:lpstr>
      <vt:lpstr>מסך חיפוש</vt:lpstr>
      <vt:lpstr>מסך חיפוש</vt:lpstr>
      <vt:lpstr>מסך חיפוש</vt:lpstr>
      <vt:lpstr>תוצאת החיפוש</vt:lpstr>
      <vt:lpstr>מצגת של PowerPoint‏</vt:lpstr>
      <vt:lpstr>הורדה</vt:lpstr>
      <vt:lpstr>העלאת סיכום</vt:lpstr>
      <vt:lpstr>תפריט</vt:lpstr>
      <vt:lpstr>הסיכומים שלי</vt:lpstr>
      <vt:lpstr>סיכומים לבדיקת מנהל</vt:lpstr>
      <vt:lpstr>דירוג המסכמים</vt:lpstr>
      <vt:lpstr>Firebase</vt:lpstr>
      <vt:lpstr>תיאור הDB </vt:lpstr>
      <vt:lpstr>Storage</vt:lpstr>
      <vt:lpstr>Realtime database</vt:lpstr>
      <vt:lpstr>Realtime database</vt:lpstr>
      <vt:lpstr>Realtime database</vt:lpstr>
      <vt:lpstr>Realtime database</vt:lpstr>
      <vt:lpstr>Firestore</vt:lpstr>
      <vt:lpstr>קישור לפרוייקט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המסכם</dc:title>
  <dc:creator>ori ben hamo</dc:creator>
  <cp:lastModifiedBy>ori ben hamo</cp:lastModifiedBy>
  <cp:revision>39</cp:revision>
  <dcterms:created xsi:type="dcterms:W3CDTF">2020-12-30T08:28:59Z</dcterms:created>
  <dcterms:modified xsi:type="dcterms:W3CDTF">2021-01-09T22:10:03Z</dcterms:modified>
</cp:coreProperties>
</file>